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68" r:id="rId3"/>
    <p:sldId id="269" r:id="rId4"/>
    <p:sldId id="270" r:id="rId5"/>
    <p:sldId id="271" r:id="rId6"/>
    <p:sldId id="266" r:id="rId7"/>
    <p:sldId id="278" r:id="rId8"/>
    <p:sldId id="277" r:id="rId9"/>
    <p:sldId id="273" r:id="rId10"/>
    <p:sldId id="272" r:id="rId11"/>
    <p:sldId id="258" r:id="rId12"/>
    <p:sldId id="259" r:id="rId13"/>
    <p:sldId id="260" r:id="rId14"/>
    <p:sldId id="261" r:id="rId15"/>
    <p:sldId id="262" r:id="rId16"/>
    <p:sldId id="263" r:id="rId17"/>
    <p:sldId id="274" r:id="rId18"/>
    <p:sldId id="264" r:id="rId19"/>
    <p:sldId id="276" r:id="rId20"/>
    <p:sldId id="275"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470" autoAdjust="0"/>
  </p:normalViewPr>
  <p:slideViewPr>
    <p:cSldViewPr snapToGrid="0" snapToObjects="1">
      <p:cViewPr varScale="1">
        <p:scale>
          <a:sx n="94" d="100"/>
          <a:sy n="94" d="100"/>
        </p:scale>
        <p:origin x="-481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A73A54-D71C-E84E-96DA-F8AC01325D4A}" type="datetimeFigureOut">
              <a:rPr lang="en-US" smtClean="0"/>
              <a:t>11/1/16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77AC55-BF83-7448-8302-D52F722DEFAC}" type="slidenum">
              <a:rPr lang="en-US" smtClean="0"/>
              <a:t>‹#›</a:t>
            </a:fld>
            <a:endParaRPr lang="en-US"/>
          </a:p>
        </p:txBody>
      </p:sp>
    </p:spTree>
    <p:extLst>
      <p:ext uri="{BB962C8B-B14F-4D97-AF65-F5344CB8AC3E}">
        <p14:creationId xmlns:p14="http://schemas.microsoft.com/office/powerpoint/2010/main" val="16882823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some photographs of examples of one point perspective</a:t>
            </a:r>
            <a:endParaRPr lang="en-US" dirty="0"/>
          </a:p>
        </p:txBody>
      </p:sp>
      <p:sp>
        <p:nvSpPr>
          <p:cNvPr id="4" name="Slide Number Placeholder 3"/>
          <p:cNvSpPr>
            <a:spLocks noGrp="1"/>
          </p:cNvSpPr>
          <p:nvPr>
            <p:ph type="sldNum" sz="quarter" idx="10"/>
          </p:nvPr>
        </p:nvSpPr>
        <p:spPr/>
        <p:txBody>
          <a:bodyPr/>
          <a:lstStyle/>
          <a:p>
            <a:fld id="{AC77AC55-BF83-7448-8302-D52F722DEFAC}" type="slidenum">
              <a:rPr lang="en-US" smtClean="0"/>
              <a:t>2</a:t>
            </a:fld>
            <a:endParaRPr lang="en-US"/>
          </a:p>
        </p:txBody>
      </p:sp>
    </p:spTree>
    <p:extLst>
      <p:ext uri="{BB962C8B-B14F-4D97-AF65-F5344CB8AC3E}">
        <p14:creationId xmlns:p14="http://schemas.microsoft.com/office/powerpoint/2010/main" val="1764396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77AC55-BF83-7448-8302-D52F722DEFAC}" type="slidenum">
              <a:rPr lang="en-US" smtClean="0"/>
              <a:t>6</a:t>
            </a:fld>
            <a:endParaRPr lang="en-US"/>
          </a:p>
        </p:txBody>
      </p:sp>
    </p:spTree>
    <p:extLst>
      <p:ext uri="{BB962C8B-B14F-4D97-AF65-F5344CB8AC3E}">
        <p14:creationId xmlns:p14="http://schemas.microsoft.com/office/powerpoint/2010/main" val="3165336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a:t>
            </a:r>
            <a:r>
              <a:rPr lang="en-US" baseline="0" dirty="0" smtClean="0"/>
              <a:t> of a painting using this perspective done by the famous artist Van Gogh.  This is of tulip field in the Netherlands where he lived part of his life.</a:t>
            </a:r>
            <a:endParaRPr lang="en-US" dirty="0"/>
          </a:p>
        </p:txBody>
      </p:sp>
      <p:sp>
        <p:nvSpPr>
          <p:cNvPr id="4" name="Slide Number Placeholder 3"/>
          <p:cNvSpPr>
            <a:spLocks noGrp="1"/>
          </p:cNvSpPr>
          <p:nvPr>
            <p:ph type="sldNum" sz="quarter" idx="10"/>
          </p:nvPr>
        </p:nvSpPr>
        <p:spPr/>
        <p:txBody>
          <a:bodyPr/>
          <a:lstStyle/>
          <a:p>
            <a:fld id="{AC77AC55-BF83-7448-8302-D52F722DEFAC}" type="slidenum">
              <a:rPr lang="en-US" smtClean="0"/>
              <a:t>9</a:t>
            </a:fld>
            <a:endParaRPr lang="en-US"/>
          </a:p>
        </p:txBody>
      </p:sp>
    </p:spTree>
    <p:extLst>
      <p:ext uri="{BB962C8B-B14F-4D97-AF65-F5344CB8AC3E}">
        <p14:creationId xmlns:p14="http://schemas.microsoft.com/office/powerpoint/2010/main" val="782316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DOCENT NOTE:</a:t>
            </a:r>
          </a:p>
          <a:p>
            <a:r>
              <a:rPr lang="en-US" dirty="0" smtClean="0"/>
              <a:t>Supplies</a:t>
            </a:r>
            <a:r>
              <a:rPr lang="en-US" baseline="0" dirty="0" smtClean="0"/>
              <a:t> needed (kids have these in their desks except the paper, paint sets and 18 in rulers):</a:t>
            </a:r>
          </a:p>
          <a:p>
            <a:r>
              <a:rPr lang="en-US" baseline="0" dirty="0" smtClean="0"/>
              <a:t>Water color paper</a:t>
            </a:r>
          </a:p>
          <a:p>
            <a:r>
              <a:rPr lang="en-US" baseline="0" dirty="0" smtClean="0"/>
              <a:t>Pencils</a:t>
            </a:r>
          </a:p>
          <a:p>
            <a:r>
              <a:rPr lang="en-US" baseline="0" dirty="0" smtClean="0"/>
              <a:t>Erasers</a:t>
            </a:r>
          </a:p>
          <a:p>
            <a:r>
              <a:rPr lang="en-US" baseline="0" dirty="0" smtClean="0"/>
              <a:t>Black sharpies</a:t>
            </a:r>
          </a:p>
          <a:p>
            <a:r>
              <a:rPr lang="en-US" baseline="0" dirty="0" smtClean="0"/>
              <a:t>Watercolor sets</a:t>
            </a:r>
          </a:p>
          <a:p>
            <a:r>
              <a:rPr lang="en-US" baseline="0" dirty="0" smtClean="0"/>
              <a:t> 18 “Rulers (or 12” rulers and long straight edge to make the “X”)</a:t>
            </a:r>
          </a:p>
          <a:p>
            <a:endParaRPr lang="en-US" dirty="0"/>
          </a:p>
        </p:txBody>
      </p:sp>
      <p:sp>
        <p:nvSpPr>
          <p:cNvPr id="4" name="Slide Number Placeholder 3"/>
          <p:cNvSpPr>
            <a:spLocks noGrp="1"/>
          </p:cNvSpPr>
          <p:nvPr>
            <p:ph type="sldNum" sz="quarter" idx="10"/>
          </p:nvPr>
        </p:nvSpPr>
        <p:spPr/>
        <p:txBody>
          <a:bodyPr/>
          <a:lstStyle/>
          <a:p>
            <a:fld id="{AC77AC55-BF83-7448-8302-D52F722DEFAC}" type="slidenum">
              <a:rPr lang="en-US" smtClean="0"/>
              <a:t>11</a:t>
            </a:fld>
            <a:endParaRPr lang="en-US"/>
          </a:p>
        </p:txBody>
      </p:sp>
    </p:spTree>
    <p:extLst>
      <p:ext uri="{BB962C8B-B14F-4D97-AF65-F5344CB8AC3E}">
        <p14:creationId xmlns:p14="http://schemas.microsoft.com/office/powerpoint/2010/main" val="2580385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Docent note - </a:t>
            </a:r>
            <a:r>
              <a:rPr lang="en-US" sz="1200" dirty="0" smtClean="0"/>
              <a:t>Make sure the trees are straight and</a:t>
            </a:r>
            <a:r>
              <a:rPr lang="en-US" sz="1200" u="sng" dirty="0" smtClean="0"/>
              <a:t> parallel to the side of the paper</a:t>
            </a:r>
            <a:r>
              <a:rPr lang="en-US" sz="1200" dirty="0" smtClean="0"/>
              <a:t>. Watch students for this before they spend 20 minutes drawing 8 beautiful but very leaning trees and have to erase all of them! </a:t>
            </a:r>
            <a:endParaRPr lang="en-US" dirty="0"/>
          </a:p>
        </p:txBody>
      </p:sp>
      <p:sp>
        <p:nvSpPr>
          <p:cNvPr id="4" name="Slide Number Placeholder 3"/>
          <p:cNvSpPr>
            <a:spLocks noGrp="1"/>
          </p:cNvSpPr>
          <p:nvPr>
            <p:ph type="sldNum" sz="quarter" idx="10"/>
          </p:nvPr>
        </p:nvSpPr>
        <p:spPr/>
        <p:txBody>
          <a:bodyPr/>
          <a:lstStyle/>
          <a:p>
            <a:fld id="{AC77AC55-BF83-7448-8302-D52F722DEFAC}" type="slidenum">
              <a:rPr lang="en-US" smtClean="0"/>
              <a:t>12</a:t>
            </a:fld>
            <a:endParaRPr lang="en-US"/>
          </a:p>
        </p:txBody>
      </p:sp>
    </p:spTree>
    <p:extLst>
      <p:ext uri="{BB962C8B-B14F-4D97-AF65-F5344CB8AC3E}">
        <p14:creationId xmlns:p14="http://schemas.microsoft.com/office/powerpoint/2010/main" val="3422895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Artwork from students</a:t>
            </a:r>
            <a:r>
              <a:rPr lang="en-US" baseline="0" dirty="0" smtClean="0"/>
              <a:t> at Creekside Elementary</a:t>
            </a:r>
            <a:endParaRPr lang="en-US" dirty="0"/>
          </a:p>
        </p:txBody>
      </p:sp>
      <p:sp>
        <p:nvSpPr>
          <p:cNvPr id="4" name="Slide Number Placeholder 3"/>
          <p:cNvSpPr>
            <a:spLocks noGrp="1"/>
          </p:cNvSpPr>
          <p:nvPr>
            <p:ph type="sldNum" sz="quarter" idx="10"/>
          </p:nvPr>
        </p:nvSpPr>
        <p:spPr/>
        <p:txBody>
          <a:bodyPr/>
          <a:lstStyle/>
          <a:p>
            <a:fld id="{AC77AC55-BF83-7448-8302-D52F722DEFAC}" type="slidenum">
              <a:rPr lang="en-US" smtClean="0"/>
              <a:t>17</a:t>
            </a:fld>
            <a:endParaRPr lang="en-US"/>
          </a:p>
        </p:txBody>
      </p:sp>
    </p:spTree>
    <p:extLst>
      <p:ext uri="{BB962C8B-B14F-4D97-AF65-F5344CB8AC3E}">
        <p14:creationId xmlns:p14="http://schemas.microsoft.com/office/powerpoint/2010/main" val="2204176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Artwork from students</a:t>
            </a:r>
            <a:r>
              <a:rPr lang="en-US" baseline="0" dirty="0" smtClean="0"/>
              <a:t> at Creekside Elementary</a:t>
            </a:r>
            <a:endParaRPr lang="en-US" dirty="0" smtClean="0"/>
          </a:p>
          <a:p>
            <a:endParaRPr lang="en-US" dirty="0"/>
          </a:p>
        </p:txBody>
      </p:sp>
      <p:sp>
        <p:nvSpPr>
          <p:cNvPr id="4" name="Slide Number Placeholder 3"/>
          <p:cNvSpPr>
            <a:spLocks noGrp="1"/>
          </p:cNvSpPr>
          <p:nvPr>
            <p:ph type="sldNum" sz="quarter" idx="10"/>
          </p:nvPr>
        </p:nvSpPr>
        <p:spPr/>
        <p:txBody>
          <a:bodyPr/>
          <a:lstStyle/>
          <a:p>
            <a:fld id="{AC77AC55-BF83-7448-8302-D52F722DEFAC}" type="slidenum">
              <a:rPr lang="en-US" smtClean="0"/>
              <a:t>18</a:t>
            </a:fld>
            <a:endParaRPr lang="en-US"/>
          </a:p>
        </p:txBody>
      </p:sp>
    </p:spTree>
    <p:extLst>
      <p:ext uri="{BB962C8B-B14F-4D97-AF65-F5344CB8AC3E}">
        <p14:creationId xmlns:p14="http://schemas.microsoft.com/office/powerpoint/2010/main" val="872467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Artwork from students</a:t>
            </a:r>
            <a:r>
              <a:rPr lang="en-US" baseline="0" dirty="0" smtClean="0"/>
              <a:t> at Creekside Elementary</a:t>
            </a:r>
            <a:endParaRPr lang="en-US" dirty="0" smtClean="0"/>
          </a:p>
          <a:p>
            <a:endParaRPr lang="en-US" dirty="0"/>
          </a:p>
        </p:txBody>
      </p:sp>
      <p:sp>
        <p:nvSpPr>
          <p:cNvPr id="4" name="Slide Number Placeholder 3"/>
          <p:cNvSpPr>
            <a:spLocks noGrp="1"/>
          </p:cNvSpPr>
          <p:nvPr>
            <p:ph type="sldNum" sz="quarter" idx="10"/>
          </p:nvPr>
        </p:nvSpPr>
        <p:spPr/>
        <p:txBody>
          <a:bodyPr/>
          <a:lstStyle/>
          <a:p>
            <a:fld id="{AC77AC55-BF83-7448-8302-D52F722DEFAC}" type="slidenum">
              <a:rPr lang="en-US" smtClean="0"/>
              <a:t>20</a:t>
            </a:fld>
            <a:endParaRPr lang="en-US"/>
          </a:p>
        </p:txBody>
      </p:sp>
    </p:spTree>
    <p:extLst>
      <p:ext uri="{BB962C8B-B14F-4D97-AF65-F5344CB8AC3E}">
        <p14:creationId xmlns:p14="http://schemas.microsoft.com/office/powerpoint/2010/main" val="2074358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3FB7D1-C882-AA46-B0FD-46932BB705B2}" type="datetimeFigureOut">
              <a:rPr lang="en-US" smtClean="0"/>
              <a:t>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E80D9-E3B6-1A43-A408-44E3129C907F}" type="slidenum">
              <a:rPr lang="en-US" smtClean="0"/>
              <a:t>‹#›</a:t>
            </a:fld>
            <a:endParaRPr lang="en-US"/>
          </a:p>
        </p:txBody>
      </p:sp>
    </p:spTree>
    <p:extLst>
      <p:ext uri="{BB962C8B-B14F-4D97-AF65-F5344CB8AC3E}">
        <p14:creationId xmlns:p14="http://schemas.microsoft.com/office/powerpoint/2010/main" val="295751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3FB7D1-C882-AA46-B0FD-46932BB705B2}" type="datetimeFigureOut">
              <a:rPr lang="en-US" smtClean="0"/>
              <a:t>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E80D9-E3B6-1A43-A408-44E3129C907F}" type="slidenum">
              <a:rPr lang="en-US" smtClean="0"/>
              <a:t>‹#›</a:t>
            </a:fld>
            <a:endParaRPr lang="en-US"/>
          </a:p>
        </p:txBody>
      </p:sp>
    </p:spTree>
    <p:extLst>
      <p:ext uri="{BB962C8B-B14F-4D97-AF65-F5344CB8AC3E}">
        <p14:creationId xmlns:p14="http://schemas.microsoft.com/office/powerpoint/2010/main" val="2033506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3FB7D1-C882-AA46-B0FD-46932BB705B2}" type="datetimeFigureOut">
              <a:rPr lang="en-US" smtClean="0"/>
              <a:t>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E80D9-E3B6-1A43-A408-44E3129C907F}" type="slidenum">
              <a:rPr lang="en-US" smtClean="0"/>
              <a:t>‹#›</a:t>
            </a:fld>
            <a:endParaRPr lang="en-US"/>
          </a:p>
        </p:txBody>
      </p:sp>
    </p:spTree>
    <p:extLst>
      <p:ext uri="{BB962C8B-B14F-4D97-AF65-F5344CB8AC3E}">
        <p14:creationId xmlns:p14="http://schemas.microsoft.com/office/powerpoint/2010/main" val="1463551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3FB7D1-C882-AA46-B0FD-46932BB705B2}" type="datetimeFigureOut">
              <a:rPr lang="en-US" smtClean="0"/>
              <a:t>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E80D9-E3B6-1A43-A408-44E3129C907F}" type="slidenum">
              <a:rPr lang="en-US" smtClean="0"/>
              <a:t>‹#›</a:t>
            </a:fld>
            <a:endParaRPr lang="en-US"/>
          </a:p>
        </p:txBody>
      </p:sp>
    </p:spTree>
    <p:extLst>
      <p:ext uri="{BB962C8B-B14F-4D97-AF65-F5344CB8AC3E}">
        <p14:creationId xmlns:p14="http://schemas.microsoft.com/office/powerpoint/2010/main" val="3076502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3FB7D1-C882-AA46-B0FD-46932BB705B2}" type="datetimeFigureOut">
              <a:rPr lang="en-US" smtClean="0"/>
              <a:t>11/1/16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E80D9-E3B6-1A43-A408-44E3129C907F}" type="slidenum">
              <a:rPr lang="en-US" smtClean="0"/>
              <a:t>‹#›</a:t>
            </a:fld>
            <a:endParaRPr lang="en-US"/>
          </a:p>
        </p:txBody>
      </p:sp>
    </p:spTree>
    <p:extLst>
      <p:ext uri="{BB962C8B-B14F-4D97-AF65-F5344CB8AC3E}">
        <p14:creationId xmlns:p14="http://schemas.microsoft.com/office/powerpoint/2010/main" val="2873814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3FB7D1-C882-AA46-B0FD-46932BB705B2}" type="datetimeFigureOut">
              <a:rPr lang="en-US" smtClean="0"/>
              <a:t>11/1/16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4E80D9-E3B6-1A43-A408-44E3129C907F}" type="slidenum">
              <a:rPr lang="en-US" smtClean="0"/>
              <a:t>‹#›</a:t>
            </a:fld>
            <a:endParaRPr lang="en-US"/>
          </a:p>
        </p:txBody>
      </p:sp>
    </p:spTree>
    <p:extLst>
      <p:ext uri="{BB962C8B-B14F-4D97-AF65-F5344CB8AC3E}">
        <p14:creationId xmlns:p14="http://schemas.microsoft.com/office/powerpoint/2010/main" val="30122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3FB7D1-C882-AA46-B0FD-46932BB705B2}" type="datetimeFigureOut">
              <a:rPr lang="en-US" smtClean="0"/>
              <a:t>11/1/16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4E80D9-E3B6-1A43-A408-44E3129C907F}" type="slidenum">
              <a:rPr lang="en-US" smtClean="0"/>
              <a:t>‹#›</a:t>
            </a:fld>
            <a:endParaRPr lang="en-US"/>
          </a:p>
        </p:txBody>
      </p:sp>
    </p:spTree>
    <p:extLst>
      <p:ext uri="{BB962C8B-B14F-4D97-AF65-F5344CB8AC3E}">
        <p14:creationId xmlns:p14="http://schemas.microsoft.com/office/powerpoint/2010/main" val="1557681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3FB7D1-C882-AA46-B0FD-46932BB705B2}" type="datetimeFigureOut">
              <a:rPr lang="en-US" smtClean="0"/>
              <a:t>11/1/16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4E80D9-E3B6-1A43-A408-44E3129C907F}" type="slidenum">
              <a:rPr lang="en-US" smtClean="0"/>
              <a:t>‹#›</a:t>
            </a:fld>
            <a:endParaRPr lang="en-US"/>
          </a:p>
        </p:txBody>
      </p:sp>
    </p:spTree>
    <p:extLst>
      <p:ext uri="{BB962C8B-B14F-4D97-AF65-F5344CB8AC3E}">
        <p14:creationId xmlns:p14="http://schemas.microsoft.com/office/powerpoint/2010/main" val="1904849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FB7D1-C882-AA46-B0FD-46932BB705B2}" type="datetimeFigureOut">
              <a:rPr lang="en-US" smtClean="0"/>
              <a:t>11/1/16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4E80D9-E3B6-1A43-A408-44E3129C907F}" type="slidenum">
              <a:rPr lang="en-US" smtClean="0"/>
              <a:t>‹#›</a:t>
            </a:fld>
            <a:endParaRPr lang="en-US"/>
          </a:p>
        </p:txBody>
      </p:sp>
    </p:spTree>
    <p:extLst>
      <p:ext uri="{BB962C8B-B14F-4D97-AF65-F5344CB8AC3E}">
        <p14:creationId xmlns:p14="http://schemas.microsoft.com/office/powerpoint/2010/main" val="2199160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3FB7D1-C882-AA46-B0FD-46932BB705B2}" type="datetimeFigureOut">
              <a:rPr lang="en-US" smtClean="0"/>
              <a:t>11/1/16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4E80D9-E3B6-1A43-A408-44E3129C907F}" type="slidenum">
              <a:rPr lang="en-US" smtClean="0"/>
              <a:t>‹#›</a:t>
            </a:fld>
            <a:endParaRPr lang="en-US"/>
          </a:p>
        </p:txBody>
      </p:sp>
    </p:spTree>
    <p:extLst>
      <p:ext uri="{BB962C8B-B14F-4D97-AF65-F5344CB8AC3E}">
        <p14:creationId xmlns:p14="http://schemas.microsoft.com/office/powerpoint/2010/main" val="3562782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3FB7D1-C882-AA46-B0FD-46932BB705B2}" type="datetimeFigureOut">
              <a:rPr lang="en-US" smtClean="0"/>
              <a:t>11/1/16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4E80D9-E3B6-1A43-A408-44E3129C907F}" type="slidenum">
              <a:rPr lang="en-US" smtClean="0"/>
              <a:t>‹#›</a:t>
            </a:fld>
            <a:endParaRPr lang="en-US"/>
          </a:p>
        </p:txBody>
      </p:sp>
    </p:spTree>
    <p:extLst>
      <p:ext uri="{BB962C8B-B14F-4D97-AF65-F5344CB8AC3E}">
        <p14:creationId xmlns:p14="http://schemas.microsoft.com/office/powerpoint/2010/main" val="30036406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FB7D1-C882-AA46-B0FD-46932BB705B2}" type="datetimeFigureOut">
              <a:rPr lang="en-US" smtClean="0"/>
              <a:t>11/1/16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4E80D9-E3B6-1A43-A408-44E3129C907F}" type="slidenum">
              <a:rPr lang="en-US" smtClean="0"/>
              <a:t>‹#›</a:t>
            </a:fld>
            <a:endParaRPr lang="en-US"/>
          </a:p>
        </p:txBody>
      </p:sp>
    </p:spTree>
    <p:extLst>
      <p:ext uri="{BB962C8B-B14F-4D97-AF65-F5344CB8AC3E}">
        <p14:creationId xmlns:p14="http://schemas.microsoft.com/office/powerpoint/2010/main" val="35709383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4551" y="5305423"/>
            <a:ext cx="7772400" cy="1470025"/>
          </a:xfrm>
        </p:spPr>
        <p:txBody>
          <a:bodyPr>
            <a:normAutofit/>
          </a:bodyPr>
          <a:lstStyle/>
          <a:p>
            <a:r>
              <a:rPr lang="en-US" sz="2400" i="1" dirty="0" smtClean="0"/>
              <a:t>One </a:t>
            </a:r>
            <a:r>
              <a:rPr lang="en-US" sz="2400" i="1" dirty="0"/>
              <a:t>point perspective</a:t>
            </a:r>
            <a:r>
              <a:rPr lang="en-US" sz="2400" dirty="0"/>
              <a:t> is defined as a straight on view with only one vanishing </a:t>
            </a:r>
            <a:r>
              <a:rPr lang="en-US" sz="2400" dirty="0" smtClean="0"/>
              <a:t>point. </a:t>
            </a:r>
            <a:r>
              <a:rPr lang="en-US" sz="2400" dirty="0"/>
              <a:t>Parallel lines converge on one point in the distance known as the vanishing point.</a:t>
            </a:r>
          </a:p>
        </p:txBody>
      </p:sp>
      <p:pic>
        <p:nvPicPr>
          <p:cNvPr id="4" name="Picture 3"/>
          <p:cNvPicPr>
            <a:picLocks noChangeAspect="1"/>
          </p:cNvPicPr>
          <p:nvPr/>
        </p:nvPicPr>
        <p:blipFill>
          <a:blip r:embed="rId2"/>
          <a:stretch>
            <a:fillRect/>
          </a:stretch>
        </p:blipFill>
        <p:spPr>
          <a:xfrm>
            <a:off x="283781" y="196850"/>
            <a:ext cx="5809841" cy="5190125"/>
          </a:xfrm>
          <a:prstGeom prst="rect">
            <a:avLst/>
          </a:prstGeom>
        </p:spPr>
      </p:pic>
      <p:sp>
        <p:nvSpPr>
          <p:cNvPr id="5" name="TextBox 4"/>
          <p:cNvSpPr txBox="1"/>
          <p:nvPr/>
        </p:nvSpPr>
        <p:spPr>
          <a:xfrm>
            <a:off x="6093623" y="1669464"/>
            <a:ext cx="3050378" cy="1569660"/>
          </a:xfrm>
          <a:prstGeom prst="rect">
            <a:avLst/>
          </a:prstGeom>
          <a:noFill/>
        </p:spPr>
        <p:txBody>
          <a:bodyPr wrap="square" rtlCol="0">
            <a:spAutoFit/>
          </a:bodyPr>
          <a:lstStyle/>
          <a:p>
            <a:r>
              <a:rPr lang="en-US" sz="4800" dirty="0" smtClean="0"/>
              <a:t>One Point Perspective</a:t>
            </a:r>
            <a:r>
              <a:rPr lang="en-US" sz="4000" dirty="0" smtClean="0"/>
              <a:t> </a:t>
            </a:r>
            <a:endParaRPr lang="en-US" sz="4000" dirty="0"/>
          </a:p>
        </p:txBody>
      </p:sp>
    </p:spTree>
    <p:extLst>
      <p:ext uri="{BB962C8B-B14F-4D97-AF65-F5344CB8AC3E}">
        <p14:creationId xmlns:p14="http://schemas.microsoft.com/office/powerpoint/2010/main" val="2010461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90829" y="5731550"/>
            <a:ext cx="6732177" cy="400110"/>
          </a:xfrm>
          <a:prstGeom prst="rect">
            <a:avLst/>
          </a:prstGeom>
          <a:noFill/>
        </p:spPr>
        <p:txBody>
          <a:bodyPr wrap="square" rtlCol="0">
            <a:spAutoFit/>
          </a:bodyPr>
          <a:lstStyle/>
          <a:p>
            <a:endParaRPr lang="en-US" sz="2000" dirty="0"/>
          </a:p>
        </p:txBody>
      </p:sp>
      <p:pic>
        <p:nvPicPr>
          <p:cNvPr id="2" name="Picture 1" descr="IMG_089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414" y="122621"/>
            <a:ext cx="6910552" cy="5182914"/>
          </a:xfrm>
          <a:prstGeom prst="rect">
            <a:avLst/>
          </a:prstGeom>
        </p:spPr>
      </p:pic>
    </p:spTree>
    <p:extLst>
      <p:ext uri="{BB962C8B-B14F-4D97-AF65-F5344CB8AC3E}">
        <p14:creationId xmlns:p14="http://schemas.microsoft.com/office/powerpoint/2010/main" val="1866147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41" y="1"/>
            <a:ext cx="9079059" cy="2121532"/>
          </a:xfrm>
        </p:spPr>
        <p:txBody>
          <a:bodyPr>
            <a:noAutofit/>
          </a:bodyPr>
          <a:lstStyle/>
          <a:p>
            <a:pPr algn="l"/>
            <a:r>
              <a:rPr lang="en-US" sz="2400" u="sng" dirty="0" smtClean="0"/>
              <a:t>Step 1</a:t>
            </a:r>
            <a:br>
              <a:rPr lang="en-US" sz="2400" u="sng" dirty="0" smtClean="0"/>
            </a:br>
            <a:r>
              <a:rPr lang="en-US" sz="2400" dirty="0" smtClean="0"/>
              <a:t>Lightly with pencil:</a:t>
            </a:r>
            <a:br>
              <a:rPr lang="en-US" sz="2400" dirty="0" smtClean="0"/>
            </a:br>
            <a:r>
              <a:rPr lang="en-US" sz="2400" dirty="0" smtClean="0"/>
              <a:t>1) </a:t>
            </a:r>
            <a:r>
              <a:rPr lang="en-US" sz="2400" dirty="0"/>
              <a:t>D</a:t>
            </a:r>
            <a:r>
              <a:rPr lang="en-US" sz="2400" dirty="0" smtClean="0"/>
              <a:t>raw </a:t>
            </a:r>
            <a:r>
              <a:rPr lang="en-US" sz="2400" dirty="0"/>
              <a:t>an “X” from corner to corner </a:t>
            </a:r>
            <a:r>
              <a:rPr lang="en-US" sz="2400" dirty="0" smtClean="0"/>
              <a:t>of the paper.  </a:t>
            </a:r>
            <a:br>
              <a:rPr lang="en-US" sz="2400" dirty="0" smtClean="0"/>
            </a:br>
            <a:r>
              <a:rPr lang="en-US" sz="2400" dirty="0" smtClean="0"/>
              <a:t>2)  Draw a dot in the middle of the “X”</a:t>
            </a:r>
            <a:r>
              <a:rPr lang="en-US" sz="2400" dirty="0"/>
              <a:t> </a:t>
            </a:r>
            <a:r>
              <a:rPr lang="en-US" sz="2400" dirty="0" smtClean="0"/>
              <a:t>(vanishing point). </a:t>
            </a:r>
            <a:br>
              <a:rPr lang="en-US" sz="2400" dirty="0" smtClean="0"/>
            </a:br>
            <a:r>
              <a:rPr lang="en-US" sz="2400" dirty="0" smtClean="0"/>
              <a:t>3)  Draw a horizontal line through the middle of the paper, passing </a:t>
            </a:r>
            <a:r>
              <a:rPr lang="en-US" sz="2400" dirty="0"/>
              <a:t>through the </a:t>
            </a:r>
            <a:r>
              <a:rPr lang="en-US" sz="2400" dirty="0" smtClean="0"/>
              <a:t>dot.</a:t>
            </a:r>
            <a:endParaRPr lang="en-US" sz="2400" dirty="0"/>
          </a:p>
        </p:txBody>
      </p:sp>
      <p:pic>
        <p:nvPicPr>
          <p:cNvPr id="5" name="Picture 4" descr="IMG_0896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585" y="2253154"/>
            <a:ext cx="6034691" cy="4526018"/>
          </a:xfrm>
          <a:prstGeom prst="rect">
            <a:avLst/>
          </a:prstGeom>
        </p:spPr>
      </p:pic>
    </p:spTree>
    <p:extLst>
      <p:ext uri="{BB962C8B-B14F-4D97-AF65-F5344CB8AC3E}">
        <p14:creationId xmlns:p14="http://schemas.microsoft.com/office/powerpoint/2010/main" val="1485238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2285999"/>
          </a:xfrm>
        </p:spPr>
        <p:txBody>
          <a:bodyPr>
            <a:normAutofit fontScale="90000"/>
          </a:bodyPr>
          <a:lstStyle/>
          <a:p>
            <a:pPr algn="l"/>
            <a:r>
              <a:rPr lang="en-US" sz="2400" u="sng" dirty="0" smtClean="0"/>
              <a:t>Step 2 (for drawing a city scene)</a:t>
            </a:r>
            <a:br>
              <a:rPr lang="en-US" sz="2400" u="sng" dirty="0" smtClean="0"/>
            </a:br>
            <a:r>
              <a:rPr lang="en-US" sz="2400" dirty="0" smtClean="0"/>
              <a:t>Draw </a:t>
            </a:r>
            <a:r>
              <a:rPr lang="en-US" sz="2400" dirty="0"/>
              <a:t>the sidewalks first from the vanishing </a:t>
            </a:r>
            <a:r>
              <a:rPr lang="en-US" sz="2400" dirty="0" smtClean="0"/>
              <a:t>point. </a:t>
            </a:r>
            <a:r>
              <a:rPr lang="en-US" sz="2400" dirty="0"/>
              <a:t>Draw the trees starting on the bottom on the “X” all the way to the vanishing point, descending </a:t>
            </a:r>
            <a:r>
              <a:rPr lang="en-US" sz="2400" dirty="0" smtClean="0"/>
              <a:t>towards the </a:t>
            </a:r>
            <a:r>
              <a:rPr lang="en-US" sz="2400" dirty="0"/>
              <a:t>middle. </a:t>
            </a:r>
            <a:r>
              <a:rPr lang="en-US" sz="2400" dirty="0" smtClean="0"/>
              <a:t>Make </a:t>
            </a:r>
            <a:r>
              <a:rPr lang="en-US" sz="2400" dirty="0"/>
              <a:t>sure the trees are straight and parallel to the side of the paper. </a:t>
            </a:r>
            <a:r>
              <a:rPr lang="en-US" sz="2400" dirty="0" smtClean="0"/>
              <a:t/>
            </a:r>
            <a:br>
              <a:rPr lang="en-US" sz="2400" dirty="0" smtClean="0"/>
            </a:br>
            <a:r>
              <a:rPr lang="en-US" sz="2400" dirty="0" smtClean="0">
                <a:solidFill>
                  <a:srgbClr val="FF0000"/>
                </a:solidFill>
              </a:rPr>
              <a:t>A trick to creating depth is to draw objects larger if they are closer and smaller if they are far away.</a:t>
            </a:r>
            <a:endParaRPr lang="en-US" sz="2400" dirty="0">
              <a:solidFill>
                <a:srgbClr val="FF0000"/>
              </a:solidFill>
            </a:endParaRPr>
          </a:p>
        </p:txBody>
      </p:sp>
      <p:pic>
        <p:nvPicPr>
          <p:cNvPr id="5" name="Picture 4" descr="IMG_0898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1586" y="2286000"/>
            <a:ext cx="6096000" cy="4572000"/>
          </a:xfrm>
          <a:prstGeom prst="rect">
            <a:avLst/>
          </a:prstGeom>
        </p:spPr>
      </p:pic>
    </p:spTree>
    <p:extLst>
      <p:ext uri="{BB962C8B-B14F-4D97-AF65-F5344CB8AC3E}">
        <p14:creationId xmlns:p14="http://schemas.microsoft.com/office/powerpoint/2010/main" val="3735210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878"/>
            <a:ext cx="8837449" cy="2554397"/>
          </a:xfrm>
        </p:spPr>
        <p:txBody>
          <a:bodyPr>
            <a:noAutofit/>
          </a:bodyPr>
          <a:lstStyle/>
          <a:p>
            <a:pPr algn="l"/>
            <a:r>
              <a:rPr lang="en-US" sz="2400" u="sng" dirty="0" smtClean="0"/>
              <a:t>Step 3</a:t>
            </a:r>
            <a:br>
              <a:rPr lang="en-US" sz="2400" u="sng" dirty="0" smtClean="0"/>
            </a:br>
            <a:r>
              <a:rPr lang="en-US" sz="2000" dirty="0" smtClean="0"/>
              <a:t>To draw </a:t>
            </a:r>
            <a:r>
              <a:rPr lang="en-US" sz="2000" dirty="0"/>
              <a:t>the </a:t>
            </a:r>
            <a:r>
              <a:rPr lang="en-US" sz="2000" dirty="0" smtClean="0"/>
              <a:t>buildings: </a:t>
            </a:r>
            <a:r>
              <a:rPr lang="en-US" sz="2000" dirty="0"/>
              <a:t/>
            </a:r>
            <a:br>
              <a:rPr lang="en-US" sz="2000" dirty="0"/>
            </a:br>
            <a:r>
              <a:rPr lang="en-US" sz="2000" dirty="0" smtClean="0"/>
              <a:t>#1 – draw straight out with a horizontal line for the side roof line </a:t>
            </a:r>
            <a:br>
              <a:rPr lang="en-US" sz="2000" dirty="0" smtClean="0"/>
            </a:br>
            <a:r>
              <a:rPr lang="en-US" sz="2000" dirty="0" smtClean="0"/>
              <a:t>#2 – draw diagonally down in line with the upper line of the “X” for roof line along front of building </a:t>
            </a:r>
            <a:br>
              <a:rPr lang="en-US" sz="2000" dirty="0" smtClean="0"/>
            </a:br>
            <a:r>
              <a:rPr lang="en-US" sz="2000" dirty="0" smtClean="0"/>
              <a:t>#3 –draw straight </a:t>
            </a:r>
            <a:r>
              <a:rPr lang="en-US" sz="2000" dirty="0"/>
              <a:t>down </a:t>
            </a:r>
            <a:r>
              <a:rPr lang="en-US" sz="2000" dirty="0" smtClean="0"/>
              <a:t>with a  vertical line to </a:t>
            </a:r>
            <a:r>
              <a:rPr lang="en-US" sz="2000" dirty="0"/>
              <a:t>the </a:t>
            </a:r>
            <a:r>
              <a:rPr lang="en-US" sz="2000" dirty="0" smtClean="0"/>
              <a:t>ground</a:t>
            </a:r>
            <a:br>
              <a:rPr lang="en-US" sz="2000" dirty="0" smtClean="0"/>
            </a:br>
            <a:r>
              <a:rPr lang="en-US" sz="2000" dirty="0" smtClean="0"/>
              <a:t>#4 – draw straight </a:t>
            </a:r>
            <a:r>
              <a:rPr lang="en-US" sz="2000" dirty="0"/>
              <a:t>down </a:t>
            </a:r>
            <a:r>
              <a:rPr lang="en-US" sz="2000" dirty="0" smtClean="0"/>
              <a:t>with a vertical line again </a:t>
            </a:r>
            <a:br>
              <a:rPr lang="en-US" sz="2000" dirty="0" smtClean="0"/>
            </a:br>
            <a:r>
              <a:rPr lang="en-US" sz="2000" dirty="0" smtClean="0"/>
              <a:t>#5 – draw horizontal line along bottom to create </a:t>
            </a:r>
            <a:r>
              <a:rPr lang="en-US" sz="2000" dirty="0"/>
              <a:t>the </a:t>
            </a:r>
            <a:r>
              <a:rPr lang="en-US" sz="2000" dirty="0" smtClean="0"/>
              <a:t>bottom side</a:t>
            </a:r>
            <a:endParaRPr lang="en-US" sz="2000" dirty="0"/>
          </a:p>
        </p:txBody>
      </p:sp>
      <p:pic>
        <p:nvPicPr>
          <p:cNvPr id="5" name="Picture 4" descr="IMG_089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9516" y="2649484"/>
            <a:ext cx="5517931" cy="4138448"/>
          </a:xfrm>
          <a:prstGeom prst="rect">
            <a:avLst/>
          </a:prstGeom>
        </p:spPr>
      </p:pic>
    </p:spTree>
    <p:extLst>
      <p:ext uri="{BB962C8B-B14F-4D97-AF65-F5344CB8AC3E}">
        <p14:creationId xmlns:p14="http://schemas.microsoft.com/office/powerpoint/2010/main" val="2283347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0874"/>
            <a:ext cx="4337781" cy="5632696"/>
          </a:xfrm>
        </p:spPr>
        <p:txBody>
          <a:bodyPr>
            <a:normAutofit fontScale="90000"/>
          </a:bodyPr>
          <a:lstStyle/>
          <a:p>
            <a:r>
              <a:rPr lang="en-US" sz="2400" dirty="0" smtClean="0"/>
              <a:t>A tip when drawing windows:</a:t>
            </a:r>
            <a:br>
              <a:rPr lang="en-US" sz="2400" dirty="0" smtClean="0"/>
            </a:br>
            <a:r>
              <a:rPr lang="en-US" sz="2400" dirty="0" smtClean="0"/>
              <a:t>Start with the </a:t>
            </a:r>
            <a:r>
              <a:rPr lang="en-US" sz="2400" dirty="0"/>
              <a:t>side with the door facing the street. </a:t>
            </a:r>
            <a:br>
              <a:rPr lang="en-US" sz="2400" dirty="0"/>
            </a:br>
            <a:r>
              <a:rPr lang="en-US" sz="2400" dirty="0"/>
              <a:t>The lines on the tops and bottoms of the windows ABOVE the horizon line are parallel to the top part of the “X”…….below that, when you PASS the Horizon line, the lines on the tops and bottoms of the windows are parallel to the BOTTOM part of the “X” which is now the sidewalk. The top of the door is also parallel to the sidewalk. </a:t>
            </a:r>
            <a:br>
              <a:rPr lang="en-US" sz="2400" dirty="0"/>
            </a:br>
            <a:r>
              <a:rPr lang="en-US" sz="2400" dirty="0" smtClean="0"/>
              <a:t/>
            </a:r>
            <a:br>
              <a:rPr lang="en-US" sz="2400" dirty="0" smtClean="0"/>
            </a:br>
            <a:r>
              <a:rPr lang="en-US" sz="2700" dirty="0" smtClean="0"/>
              <a:t>RED </a:t>
            </a:r>
            <a:r>
              <a:rPr lang="en-US" sz="2700" dirty="0"/>
              <a:t>parallel to RED and BLUE parallel to BLUE</a:t>
            </a:r>
            <a:br>
              <a:rPr lang="en-US" sz="2700" dirty="0"/>
            </a:br>
            <a:r>
              <a:rPr lang="en-US" sz="2700" dirty="0"/>
              <a:t>The windows on the OTHER side of the house are normal right angle squares or rectangles.</a:t>
            </a:r>
          </a:p>
        </p:txBody>
      </p:sp>
      <p:pic>
        <p:nvPicPr>
          <p:cNvPr id="4" name="Picture 3"/>
          <p:cNvPicPr>
            <a:picLocks noChangeAspect="1"/>
          </p:cNvPicPr>
          <p:nvPr/>
        </p:nvPicPr>
        <p:blipFill>
          <a:blip r:embed="rId2"/>
          <a:stretch>
            <a:fillRect/>
          </a:stretch>
        </p:blipFill>
        <p:spPr>
          <a:xfrm>
            <a:off x="5166790" y="0"/>
            <a:ext cx="3977210" cy="6858000"/>
          </a:xfrm>
          <a:prstGeom prst="rect">
            <a:avLst/>
          </a:prstGeom>
        </p:spPr>
      </p:pic>
    </p:spTree>
    <p:extLst>
      <p:ext uri="{BB962C8B-B14F-4D97-AF65-F5344CB8AC3E}">
        <p14:creationId xmlns:p14="http://schemas.microsoft.com/office/powerpoint/2010/main" val="3444184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600" dirty="0"/>
              <a:t>Now erase the “X” and the parts of the horizon line that overlap the trees and buildings</a:t>
            </a:r>
          </a:p>
        </p:txBody>
      </p:sp>
      <p:pic>
        <p:nvPicPr>
          <p:cNvPr id="4" name="Picture 3"/>
          <p:cNvPicPr>
            <a:picLocks noChangeAspect="1"/>
          </p:cNvPicPr>
          <p:nvPr/>
        </p:nvPicPr>
        <p:blipFill>
          <a:blip r:embed="rId2"/>
          <a:stretch>
            <a:fillRect/>
          </a:stretch>
        </p:blipFill>
        <p:spPr>
          <a:xfrm>
            <a:off x="901700" y="1713460"/>
            <a:ext cx="7340600" cy="5029200"/>
          </a:xfrm>
          <a:prstGeom prst="rect">
            <a:avLst/>
          </a:prstGeom>
        </p:spPr>
      </p:pic>
    </p:spTree>
    <p:extLst>
      <p:ext uri="{BB962C8B-B14F-4D97-AF65-F5344CB8AC3E}">
        <p14:creationId xmlns:p14="http://schemas.microsoft.com/office/powerpoint/2010/main" val="10688923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8990589" cy="1938992"/>
          </a:xfrm>
          <a:prstGeom prst="rect">
            <a:avLst/>
          </a:prstGeom>
        </p:spPr>
        <p:txBody>
          <a:bodyPr wrap="square">
            <a:spAutoFit/>
          </a:bodyPr>
          <a:lstStyle/>
          <a:p>
            <a:r>
              <a:rPr lang="en-US" sz="2000" u="sng" dirty="0" smtClean="0"/>
              <a:t>Step 4</a:t>
            </a:r>
            <a:r>
              <a:rPr lang="en-US" sz="2000" dirty="0" smtClean="0"/>
              <a:t>- Finish </a:t>
            </a:r>
            <a:r>
              <a:rPr lang="en-US" sz="2000" dirty="0"/>
              <a:t>windows and add details. </a:t>
            </a:r>
            <a:endParaRPr lang="en-US" sz="2000" dirty="0" smtClean="0"/>
          </a:p>
          <a:p>
            <a:endParaRPr lang="en-US" sz="2000" dirty="0" smtClean="0"/>
          </a:p>
          <a:p>
            <a:r>
              <a:rPr lang="en-US" sz="2000" u="sng" dirty="0" smtClean="0"/>
              <a:t>Step 5 -</a:t>
            </a:r>
            <a:r>
              <a:rPr lang="en-US" sz="2000" dirty="0" smtClean="0"/>
              <a:t>Trace with sharpie and </a:t>
            </a:r>
            <a:r>
              <a:rPr lang="en-US" sz="2000" b="1" dirty="0" smtClean="0"/>
              <a:t>erase pencil </a:t>
            </a:r>
            <a:r>
              <a:rPr lang="en-US" sz="2000" b="1" dirty="0"/>
              <a:t>lines </a:t>
            </a:r>
            <a:r>
              <a:rPr lang="en-US" sz="2000" dirty="0"/>
              <a:t>(</a:t>
            </a:r>
            <a:r>
              <a:rPr lang="en-US" sz="2000" u="sng" dirty="0"/>
              <a:t>especially of horizon line and “X</a:t>
            </a:r>
            <a:r>
              <a:rPr lang="en-US" sz="2000" u="sng" dirty="0" smtClean="0"/>
              <a:t>” if they are not part of your final painting</a:t>
            </a:r>
            <a:r>
              <a:rPr lang="en-US" sz="2000" dirty="0" smtClean="0"/>
              <a:t>)</a:t>
            </a:r>
            <a:endParaRPr lang="en-US" sz="2000" dirty="0"/>
          </a:p>
          <a:p>
            <a:endParaRPr lang="en-US" sz="2000" dirty="0" smtClean="0"/>
          </a:p>
          <a:p>
            <a:r>
              <a:rPr lang="en-US" sz="2000" u="sng" dirty="0" smtClean="0"/>
              <a:t>Step 6</a:t>
            </a:r>
            <a:r>
              <a:rPr lang="en-US" sz="2000" dirty="0" smtClean="0"/>
              <a:t> - Paint with watercolor</a:t>
            </a:r>
            <a:endParaRPr lang="en-US" sz="2000" dirty="0"/>
          </a:p>
        </p:txBody>
      </p:sp>
      <p:pic>
        <p:nvPicPr>
          <p:cNvPr id="2" name="Picture 1" descr="IMG_0895 (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1586" y="2030590"/>
            <a:ext cx="6332482" cy="4749362"/>
          </a:xfrm>
          <a:prstGeom prst="rect">
            <a:avLst/>
          </a:prstGeom>
        </p:spPr>
      </p:pic>
    </p:spTree>
    <p:extLst>
      <p:ext uri="{BB962C8B-B14F-4D97-AF65-F5344CB8AC3E}">
        <p14:creationId xmlns:p14="http://schemas.microsoft.com/office/powerpoint/2010/main" val="134410322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2362 (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605"/>
            <a:ext cx="9144000" cy="6240395"/>
          </a:xfrm>
          <a:prstGeom prst="rect">
            <a:avLst/>
          </a:prstGeom>
        </p:spPr>
      </p:pic>
      <p:sp>
        <p:nvSpPr>
          <p:cNvPr id="6" name="TextBox 5"/>
          <p:cNvSpPr txBox="1"/>
          <p:nvPr/>
        </p:nvSpPr>
        <p:spPr>
          <a:xfrm>
            <a:off x="3503449" y="156920"/>
            <a:ext cx="2416046" cy="369332"/>
          </a:xfrm>
          <a:prstGeom prst="rect">
            <a:avLst/>
          </a:prstGeom>
          <a:noFill/>
        </p:spPr>
        <p:txBody>
          <a:bodyPr wrap="none" rtlCol="0">
            <a:spAutoFit/>
          </a:bodyPr>
          <a:lstStyle/>
          <a:p>
            <a:r>
              <a:rPr lang="en-US" dirty="0" smtClean="0"/>
              <a:t>Examples of student art</a:t>
            </a:r>
            <a:endParaRPr lang="en-US" dirty="0"/>
          </a:p>
        </p:txBody>
      </p:sp>
    </p:spTree>
    <p:extLst>
      <p:ext uri="{BB962C8B-B14F-4D97-AF65-F5344CB8AC3E}">
        <p14:creationId xmlns:p14="http://schemas.microsoft.com/office/powerpoint/2010/main" val="1854506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391 (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621" y="690112"/>
            <a:ext cx="7984578" cy="6167887"/>
          </a:xfrm>
          <a:prstGeom prst="rect">
            <a:avLst/>
          </a:prstGeom>
        </p:spPr>
      </p:pic>
      <p:sp>
        <p:nvSpPr>
          <p:cNvPr id="4" name="TextBox 3"/>
          <p:cNvSpPr txBox="1"/>
          <p:nvPr/>
        </p:nvSpPr>
        <p:spPr>
          <a:xfrm>
            <a:off x="2540000" y="121150"/>
            <a:ext cx="4416406" cy="369332"/>
          </a:xfrm>
          <a:prstGeom prst="rect">
            <a:avLst/>
          </a:prstGeom>
          <a:noFill/>
        </p:spPr>
        <p:txBody>
          <a:bodyPr wrap="none" rtlCol="0">
            <a:spAutoFit/>
          </a:bodyPr>
          <a:lstStyle/>
          <a:p>
            <a:r>
              <a:rPr lang="en-US" dirty="0" smtClean="0"/>
              <a:t>Example of student art with a non-city scene</a:t>
            </a:r>
            <a:endParaRPr lang="en-US" dirty="0"/>
          </a:p>
        </p:txBody>
      </p:sp>
    </p:spTree>
    <p:extLst>
      <p:ext uri="{BB962C8B-B14F-4D97-AF65-F5344CB8AC3E}">
        <p14:creationId xmlns:p14="http://schemas.microsoft.com/office/powerpoint/2010/main" val="1300119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36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551" y="621253"/>
            <a:ext cx="7961587" cy="5952354"/>
          </a:xfrm>
          <a:prstGeom prst="rect">
            <a:avLst/>
          </a:prstGeom>
        </p:spPr>
      </p:pic>
    </p:spTree>
    <p:extLst>
      <p:ext uri="{BB962C8B-B14F-4D97-AF65-F5344CB8AC3E}">
        <p14:creationId xmlns:p14="http://schemas.microsoft.com/office/powerpoint/2010/main" val="2984333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90819" y="756253"/>
            <a:ext cx="8164467" cy="5411875"/>
          </a:xfrm>
          <a:prstGeom prst="rect">
            <a:avLst/>
          </a:prstGeom>
        </p:spPr>
      </p:pic>
    </p:spTree>
    <p:extLst>
      <p:ext uri="{BB962C8B-B14F-4D97-AF65-F5344CB8AC3E}">
        <p14:creationId xmlns:p14="http://schemas.microsoft.com/office/powerpoint/2010/main" val="2282920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23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448" y="767484"/>
            <a:ext cx="7756917" cy="5836515"/>
          </a:xfrm>
          <a:prstGeom prst="rect">
            <a:avLst/>
          </a:prstGeom>
        </p:spPr>
      </p:pic>
    </p:spTree>
    <p:extLst>
      <p:ext uri="{BB962C8B-B14F-4D97-AF65-F5344CB8AC3E}">
        <p14:creationId xmlns:p14="http://schemas.microsoft.com/office/powerpoint/2010/main" val="1616635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27811" y="545858"/>
            <a:ext cx="7606322" cy="5704742"/>
          </a:xfrm>
          <a:prstGeom prst="rect">
            <a:avLst/>
          </a:prstGeom>
        </p:spPr>
      </p:pic>
    </p:spTree>
    <p:extLst>
      <p:ext uri="{BB962C8B-B14F-4D97-AF65-F5344CB8AC3E}">
        <p14:creationId xmlns:p14="http://schemas.microsoft.com/office/powerpoint/2010/main" val="3531754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0" y="0"/>
            <a:ext cx="4572000" cy="6858000"/>
          </a:xfrm>
          <a:prstGeom prst="rect">
            <a:avLst/>
          </a:prstGeom>
        </p:spPr>
      </p:pic>
    </p:spTree>
    <p:extLst>
      <p:ext uri="{BB962C8B-B14F-4D97-AF65-F5344CB8AC3E}">
        <p14:creationId xmlns:p14="http://schemas.microsoft.com/office/powerpoint/2010/main" val="2378581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1940" y="442338"/>
            <a:ext cx="8704380" cy="5895916"/>
          </a:xfrm>
          <a:prstGeom prst="rect">
            <a:avLst/>
          </a:prstGeom>
        </p:spPr>
      </p:pic>
    </p:spTree>
    <p:extLst>
      <p:ext uri="{BB962C8B-B14F-4D97-AF65-F5344CB8AC3E}">
        <p14:creationId xmlns:p14="http://schemas.microsoft.com/office/powerpoint/2010/main" val="1775542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5100" y="457200"/>
            <a:ext cx="8813800" cy="5943600"/>
          </a:xfrm>
          <a:prstGeom prst="rect">
            <a:avLst/>
          </a:prstGeom>
        </p:spPr>
      </p:pic>
      <p:sp>
        <p:nvSpPr>
          <p:cNvPr id="7" name="TextBox 6"/>
          <p:cNvSpPr txBox="1"/>
          <p:nvPr/>
        </p:nvSpPr>
        <p:spPr>
          <a:xfrm>
            <a:off x="175644" y="6407077"/>
            <a:ext cx="9036483" cy="338554"/>
          </a:xfrm>
          <a:prstGeom prst="rect">
            <a:avLst/>
          </a:prstGeom>
          <a:noFill/>
        </p:spPr>
        <p:txBody>
          <a:bodyPr wrap="square" rtlCol="0">
            <a:spAutoFit/>
          </a:bodyPr>
          <a:lstStyle/>
          <a:p>
            <a:pPr>
              <a:defRPr/>
            </a:pPr>
            <a:r>
              <a:rPr lang="en-US" sz="1400" dirty="0" smtClean="0"/>
              <a:t>The VANISHING POINT is the dot </a:t>
            </a:r>
            <a:r>
              <a:rPr lang="en-US" sz="1400" dirty="0"/>
              <a:t>on the </a:t>
            </a:r>
            <a:r>
              <a:rPr lang="en-US" sz="1400" dirty="0" smtClean="0"/>
              <a:t>horizon line (red) where </a:t>
            </a:r>
            <a:r>
              <a:rPr lang="en-US" sz="1400" dirty="0"/>
              <a:t>parallel lines (green) seem to converge and disappear</a:t>
            </a:r>
            <a:r>
              <a:rPr lang="en-US" sz="1600" dirty="0"/>
              <a:t>. </a:t>
            </a:r>
          </a:p>
        </p:txBody>
      </p:sp>
    </p:spTree>
    <p:extLst>
      <p:ext uri="{BB962C8B-B14F-4D97-AF65-F5344CB8AC3E}">
        <p14:creationId xmlns:p14="http://schemas.microsoft.com/office/powerpoint/2010/main" val="4176452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5"/>
          </a:lnRef>
          <a:fillRef idx="1">
            <a:schemeClr val="lt1"/>
          </a:fillRef>
          <a:effectRef idx="0">
            <a:schemeClr val="accent5"/>
          </a:effectRef>
          <a:fontRef idx="minor">
            <a:schemeClr val="dk1"/>
          </a:fontRef>
        </p:style>
        <p:txBody>
          <a:bodyPr/>
          <a:lstStyle/>
          <a:p>
            <a:r>
              <a:rPr lang="en-US" dirty="0" smtClean="0"/>
              <a:t>SPACE</a:t>
            </a:r>
            <a:endParaRPr lang="en-US" dirty="0"/>
          </a:p>
        </p:txBody>
      </p:sp>
      <p:sp>
        <p:nvSpPr>
          <p:cNvPr id="3" name="Content Placeholder 2"/>
          <p:cNvSpPr>
            <a:spLocks noGrp="1"/>
          </p:cNvSpPr>
          <p:nvPr>
            <p:ph idx="1"/>
          </p:nvPr>
        </p:nvSpPr>
        <p:spPr/>
        <p:txBody>
          <a:bodyPr>
            <a:normAutofit/>
          </a:bodyPr>
          <a:lstStyle/>
          <a:p>
            <a:pPr marL="0" indent="0" algn="ctr">
              <a:buNone/>
            </a:pPr>
            <a:r>
              <a:rPr lang="en-US" sz="4000" dirty="0" smtClean="0"/>
              <a:t>The </a:t>
            </a:r>
            <a:r>
              <a:rPr lang="en-US" sz="4000" dirty="0"/>
              <a:t>art element that refers to the area between, around, under, over and within objects.  Space defines shapes and forms and the relationship between them. </a:t>
            </a:r>
          </a:p>
        </p:txBody>
      </p:sp>
    </p:spTree>
    <p:extLst>
      <p:ext uri="{BB962C8B-B14F-4D97-AF65-F5344CB8AC3E}">
        <p14:creationId xmlns:p14="http://schemas.microsoft.com/office/powerpoint/2010/main" val="3117426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Some ways to define SPACE:</a:t>
            </a:r>
            <a:endParaRPr lang="en-US" sz="4000" dirty="0"/>
          </a:p>
        </p:txBody>
      </p:sp>
      <p:sp>
        <p:nvSpPr>
          <p:cNvPr id="3" name="Content Placeholder 2"/>
          <p:cNvSpPr>
            <a:spLocks noGrp="1"/>
          </p:cNvSpPr>
          <p:nvPr>
            <p:ph idx="1"/>
          </p:nvPr>
        </p:nvSpPr>
        <p:spPr/>
        <p:txBody>
          <a:bodyPr>
            <a:normAutofit lnSpcReduction="10000"/>
          </a:bodyPr>
          <a:lstStyle/>
          <a:p>
            <a:pPr marL="0" indent="0">
              <a:buNone/>
              <a:defRPr/>
            </a:pPr>
            <a:r>
              <a:rPr lang="en-US" u="sng" dirty="0">
                <a:solidFill>
                  <a:srgbClr val="FF6600"/>
                </a:solidFill>
              </a:rPr>
              <a:t>Horizon line </a:t>
            </a:r>
            <a:r>
              <a:rPr lang="en-US" sz="1800" dirty="0"/>
              <a:t>– </a:t>
            </a:r>
            <a:r>
              <a:rPr lang="en-US" sz="2400" dirty="0"/>
              <a:t>line where sky and ground appear to meet.</a:t>
            </a:r>
          </a:p>
          <a:p>
            <a:pPr marL="0" lvl="4" indent="0">
              <a:buNone/>
              <a:defRPr/>
            </a:pPr>
            <a:r>
              <a:rPr lang="en-US" sz="3200" u="sng" dirty="0" smtClean="0">
                <a:solidFill>
                  <a:srgbClr val="FF6600"/>
                </a:solidFill>
              </a:rPr>
              <a:t>Background</a:t>
            </a:r>
            <a:r>
              <a:rPr lang="en-US" sz="1800" dirty="0" smtClean="0"/>
              <a:t> </a:t>
            </a:r>
            <a:r>
              <a:rPr lang="en-US" sz="1800" dirty="0"/>
              <a:t>– </a:t>
            </a:r>
            <a:r>
              <a:rPr lang="en-US" sz="2400" dirty="0"/>
              <a:t>The area of a picture that appears to be farthest from the viewer.  The background usually appears higher up on the picture plane (the flat surface of a painting or drawing).</a:t>
            </a:r>
          </a:p>
          <a:p>
            <a:pPr marL="0" lvl="4" indent="0">
              <a:buNone/>
              <a:defRPr/>
            </a:pPr>
            <a:r>
              <a:rPr lang="en-US" sz="3200" u="sng" dirty="0">
                <a:solidFill>
                  <a:srgbClr val="FF6600"/>
                </a:solidFill>
              </a:rPr>
              <a:t>Foreground</a:t>
            </a:r>
            <a:r>
              <a:rPr lang="en-US" sz="3200" dirty="0">
                <a:solidFill>
                  <a:srgbClr val="FF6600"/>
                </a:solidFill>
              </a:rPr>
              <a:t> </a:t>
            </a:r>
            <a:r>
              <a:rPr lang="en-US" sz="1800" dirty="0"/>
              <a:t>– </a:t>
            </a:r>
            <a:r>
              <a:rPr lang="en-US" sz="2400" dirty="0"/>
              <a:t>The part of the picture plane that appears closest to the viewer.  The foreground begins at the bottom of the picture. </a:t>
            </a:r>
          </a:p>
          <a:p>
            <a:pPr marL="0" lvl="4" indent="0">
              <a:buNone/>
              <a:defRPr/>
            </a:pPr>
            <a:r>
              <a:rPr lang="en-US" sz="3200" u="sng" dirty="0">
                <a:solidFill>
                  <a:srgbClr val="FF6600"/>
                </a:solidFill>
              </a:rPr>
              <a:t>Middle ground </a:t>
            </a:r>
            <a:r>
              <a:rPr lang="en-US" sz="1800" dirty="0"/>
              <a:t>– </a:t>
            </a:r>
            <a:r>
              <a:rPr lang="en-US" sz="2400" dirty="0"/>
              <a:t>Area in the picture plane between the foreground and the background.</a:t>
            </a:r>
          </a:p>
          <a:p>
            <a:pPr marL="342900" lvl="4" indent="-342900">
              <a:defRPr/>
            </a:pPr>
            <a:endParaRPr lang="en-US" sz="1800" dirty="0">
              <a:solidFill>
                <a:schemeClr val="tx2"/>
              </a:solidFill>
            </a:endParaRPr>
          </a:p>
          <a:p>
            <a:endParaRPr lang="en-US" dirty="0"/>
          </a:p>
        </p:txBody>
      </p:sp>
    </p:spTree>
    <p:extLst>
      <p:ext uri="{BB962C8B-B14F-4D97-AF65-F5344CB8AC3E}">
        <p14:creationId xmlns:p14="http://schemas.microsoft.com/office/powerpoint/2010/main" val="4232025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a:stretch>
            <a:fillRect/>
          </a:stretch>
        </p:blipFill>
        <p:spPr>
          <a:xfrm>
            <a:off x="1168931" y="50800"/>
            <a:ext cx="7023585" cy="5188088"/>
          </a:xfrm>
          <a:prstGeom prst="rect">
            <a:avLst/>
          </a:prstGeom>
        </p:spPr>
      </p:pic>
      <p:sp>
        <p:nvSpPr>
          <p:cNvPr id="5" name="TextBox 4"/>
          <p:cNvSpPr txBox="1"/>
          <p:nvPr/>
        </p:nvSpPr>
        <p:spPr>
          <a:xfrm>
            <a:off x="2280136" y="5303833"/>
            <a:ext cx="4844896" cy="1354217"/>
          </a:xfrm>
          <a:prstGeom prst="rect">
            <a:avLst/>
          </a:prstGeom>
          <a:noFill/>
        </p:spPr>
        <p:txBody>
          <a:bodyPr wrap="none" rtlCol="0">
            <a:spAutoFit/>
          </a:bodyPr>
          <a:lstStyle/>
          <a:p>
            <a:r>
              <a:rPr lang="en-US" sz="2800" dirty="0" smtClean="0"/>
              <a:t>Bulb Fields by Vincent </a:t>
            </a:r>
            <a:r>
              <a:rPr lang="en-US" sz="2800" dirty="0"/>
              <a:t>van Gogh</a:t>
            </a:r>
          </a:p>
          <a:p>
            <a:r>
              <a:rPr lang="en-US" dirty="0"/>
              <a:t>Painting, Oil on Canvas on panel</a:t>
            </a:r>
          </a:p>
          <a:p>
            <a:r>
              <a:rPr lang="en-US" dirty="0" smtClean="0"/>
              <a:t>The </a:t>
            </a:r>
            <a:r>
              <a:rPr lang="en-US" dirty="0"/>
              <a:t>Netherlands: April, 1883</a:t>
            </a:r>
          </a:p>
          <a:p>
            <a:r>
              <a:rPr lang="en-US" dirty="0"/>
              <a:t>National Gallery of Art, </a:t>
            </a:r>
            <a:r>
              <a:rPr lang="en-US" dirty="0" smtClean="0"/>
              <a:t>Washington </a:t>
            </a:r>
            <a:r>
              <a:rPr lang="en-US" dirty="0"/>
              <a:t>D.C</a:t>
            </a:r>
            <a:r>
              <a:rPr lang="en-US" dirty="0" smtClean="0"/>
              <a:t>.</a:t>
            </a:r>
            <a:endParaRPr lang="en-US" dirty="0"/>
          </a:p>
        </p:txBody>
      </p:sp>
    </p:spTree>
    <p:extLst>
      <p:ext uri="{BB962C8B-B14F-4D97-AF65-F5344CB8AC3E}">
        <p14:creationId xmlns:p14="http://schemas.microsoft.com/office/powerpoint/2010/main" val="37013545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2034</TotalTime>
  <Words>473</Words>
  <Application>Microsoft Macintosh PowerPoint</Application>
  <PresentationFormat>On-screen Show (4:3)</PresentationFormat>
  <Paragraphs>48</Paragraphs>
  <Slides>20</Slides>
  <Notes>8</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One point perspective is defined as a straight on view with only one vanishing point. Parallel lines converge on one point in the distance known as the vanishing point.</vt:lpstr>
      <vt:lpstr>PowerPoint Presentation</vt:lpstr>
      <vt:lpstr>PowerPoint Presentation</vt:lpstr>
      <vt:lpstr>PowerPoint Presentation</vt:lpstr>
      <vt:lpstr>PowerPoint Presentation</vt:lpstr>
      <vt:lpstr>PowerPoint Presentation</vt:lpstr>
      <vt:lpstr>SPACE</vt:lpstr>
      <vt:lpstr>Some ways to define SPACE:</vt:lpstr>
      <vt:lpstr>PowerPoint Presentation</vt:lpstr>
      <vt:lpstr>PowerPoint Presentation</vt:lpstr>
      <vt:lpstr>Step 1 Lightly with pencil: 1) Draw an “X” from corner to corner of the paper.   2)  Draw a dot in the middle of the “X” (vanishing point).  3)  Draw a horizontal line through the middle of the paper, passing through the dot.</vt:lpstr>
      <vt:lpstr>Step 2 (for drawing a city scene) Draw the sidewalks first from the vanishing point. Draw the trees starting on the bottom on the “X” all the way to the vanishing point, descending towards the middle. Make sure the trees are straight and parallel to the side of the paper.  A trick to creating depth is to draw objects larger if they are closer and smaller if they are far away.</vt:lpstr>
      <vt:lpstr>Step 3 To draw the buildings:  #1 – draw straight out with a horizontal line for the side roof line  #2 – draw diagonally down in line with the upper line of the “X” for roof line along front of building  #3 –draw straight down with a  vertical line to the ground #4 – draw straight down with a vertical line again  #5 – draw horizontal line along bottom to create the bottom side</vt:lpstr>
      <vt:lpstr>A tip when drawing windows: Start with the side with the door facing the street.  The lines on the tops and bottoms of the windows ABOVE the horizon line are parallel to the top part of the “X”…….below that, when you PASS the Horizon line, the lines on the tops and bottoms of the windows are parallel to the BOTTOM part of the “X” which is now the sidewalk. The top of the door is also parallel to the sidewalk.   RED parallel to RED and BLUE parallel to BLUE The windows on the OTHER side of the house are normal right angle squares or rectangles.</vt:lpstr>
      <vt:lpstr>Now erase the “X” and the parts of the horizon line that overlap the trees and buildings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 Point Perspective</dc:title>
  <dc:creator>Microsoft Office User</dc:creator>
  <cp:lastModifiedBy>Microsoft Office User</cp:lastModifiedBy>
  <cp:revision>26</cp:revision>
  <dcterms:created xsi:type="dcterms:W3CDTF">2013-10-13T04:46:33Z</dcterms:created>
  <dcterms:modified xsi:type="dcterms:W3CDTF">2016-11-01T20:31:54Z</dcterms:modified>
</cp:coreProperties>
</file>